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Amatic SC" panose="020B0604020202020204" charset="0"/>
      <p:regular r:id="rId28"/>
      <p:bold r:id="rId29"/>
    </p:embeddedFont>
    <p:embeddedFont>
      <p:font typeface="Alegreya" panose="020B0604020202020204" charset="0"/>
      <p:regular r:id="rId30"/>
      <p:bold r:id="rId31"/>
      <p:italic r:id="rId32"/>
      <p:boldItalic r:id="rId33"/>
    </p:embeddedFont>
    <p:embeddedFont>
      <p:font typeface="Merriweather" panose="020B0604020202020204" charset="0"/>
      <p:regular r:id="rId34"/>
      <p:bold r:id="rId35"/>
      <p:italic r:id="rId36"/>
      <p:boldItalic r:id="rId37"/>
    </p:embeddedFont>
    <p:embeddedFont>
      <p:font typeface="Source Code Pro" panose="020B0509030403020204" pitchFamily="49"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68" y="86"/>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2894515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I want to talk about making people care </a:t>
            </a:r>
            <a:r>
              <a:rPr lang="en"/>
              <a:t>about </a:t>
            </a:r>
            <a:r>
              <a:rPr lang="en" smtClean="0"/>
              <a:t>stories about science and the environment </a:t>
            </a:r>
            <a:r>
              <a:rPr lang="en" dirty="0"/>
              <a:t>- I’m going to go over some of the key ways to engage people and some things to avoid.</a:t>
            </a:r>
          </a:p>
        </p:txBody>
      </p:sp>
    </p:spTree>
    <p:extLst>
      <p:ext uri="{BB962C8B-B14F-4D97-AF65-F5344CB8AC3E}">
        <p14:creationId xmlns:p14="http://schemas.microsoft.com/office/powerpoint/2010/main" val="2966877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What we try to do is focus on one story per story. A focus statement helps you develop a clear storyline. Until you don’t know the reason WHY, you don’t know the story.</a:t>
            </a:r>
          </a:p>
        </p:txBody>
      </p:sp>
    </p:spTree>
    <p:extLst>
      <p:ext uri="{BB962C8B-B14F-4D97-AF65-F5344CB8AC3E}">
        <p14:creationId xmlns:p14="http://schemas.microsoft.com/office/powerpoint/2010/main" val="2129078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0969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For me, a huge part of telling stories about science is understanding HOW the person I’m profiling does what they do. When I did a story about this guy, Allen Chartier, who bands hummingbirds, I learned that his work is so specialized that the tools his uses are meant for other things. They put them in nylon footies to weigh them. And they use diaper pins to store the leg bands on.</a:t>
            </a:r>
          </a:p>
        </p:txBody>
      </p:sp>
    </p:spTree>
    <p:extLst>
      <p:ext uri="{BB962C8B-B14F-4D97-AF65-F5344CB8AC3E}">
        <p14:creationId xmlns:p14="http://schemas.microsoft.com/office/powerpoint/2010/main" val="685077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spcAft>
                <a:spcPts val="1600"/>
              </a:spcAft>
              <a:buNone/>
            </a:pPr>
            <a:r>
              <a:rPr lang="en" sz="1800">
                <a:solidFill>
                  <a:schemeClr val="dk2"/>
                </a:solidFill>
                <a:latin typeface="Source Code Pro"/>
                <a:ea typeface="Source Code Pro"/>
                <a:cs typeface="Source Code Pro"/>
                <a:sym typeface="Source Code Pro"/>
              </a:rPr>
              <a:t>So hummingbirds are charismatic MINI fauna and you could do a story that’s just about hummingbirds. But if you can also tell me about the people who do this work, who study the birds, and what drives them, you’re going to reach more people that way.</a:t>
            </a:r>
          </a:p>
          <a:p>
            <a:pPr lvl="0">
              <a:lnSpc>
                <a:spcPct val="115000"/>
              </a:lnSpc>
              <a:spcBef>
                <a:spcPts val="0"/>
              </a:spcBef>
              <a:spcAft>
                <a:spcPts val="1600"/>
              </a:spcAft>
              <a:buNone/>
            </a:pPr>
            <a:r>
              <a:rPr lang="en" sz="1800">
                <a:solidFill>
                  <a:schemeClr val="dk2"/>
                </a:solidFill>
                <a:latin typeface="Source Code Pro"/>
                <a:ea typeface="Source Code Pro"/>
                <a:cs typeface="Source Code Pro"/>
                <a:sym typeface="Source Code Pro"/>
              </a:rPr>
              <a:t>So if you have the how and the why - you have two of the basic things you need</a:t>
            </a:r>
          </a:p>
          <a:p>
            <a:pPr lvl="0">
              <a:spcBef>
                <a:spcPts val="0"/>
              </a:spcBef>
              <a:buNone/>
            </a:pPr>
            <a:endParaRPr/>
          </a:p>
        </p:txBody>
      </p:sp>
    </p:spTree>
    <p:extLst>
      <p:ext uri="{BB962C8B-B14F-4D97-AF65-F5344CB8AC3E}">
        <p14:creationId xmlns:p14="http://schemas.microsoft.com/office/powerpoint/2010/main" val="1557540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 don’t think you have to avoid jargon completely - but you can do what this researcher did, which is tell me what that term means right after you say it. I think that worked, but it can also go very wrong. You can use a piece of tape in a story that just loses someone and then, again they’re off the train and they’re watching funny cat videos instead.</a:t>
            </a:r>
          </a:p>
        </p:txBody>
      </p:sp>
    </p:spTree>
    <p:extLst>
      <p:ext uri="{BB962C8B-B14F-4D97-AF65-F5344CB8AC3E}">
        <p14:creationId xmlns:p14="http://schemas.microsoft.com/office/powerpoint/2010/main" val="235426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is a clip from an interview NPR reporter John Nielsen did for a story about Avian flu in zoos. During an outbreak, people were afraid to go to zoos because they thought, wrongly, there was a higher risk of catching the disease in a zoo. Nielsen’s interviewing a zoo director, and he just needs the guy to set the record straight, say that zoos actually aren’t any more dangerous than anywhere else.We’ll pick up the tape after John’s asked the question a second time, why is it safe to go to the zoo? I will preface this by saying the reporter says - you didn’t say that right - try again - I wouldn’t take that approach. But I want you to listen to how the zoo director rephrases his answer.</a:t>
            </a:r>
          </a:p>
        </p:txBody>
      </p:sp>
    </p:spTree>
    <p:extLst>
      <p:ext uri="{BB962C8B-B14F-4D97-AF65-F5344CB8AC3E}">
        <p14:creationId xmlns:p14="http://schemas.microsoft.com/office/powerpoint/2010/main" val="1848231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When people first start out in radio, they usually write like they did in college. And they try to sound like they think a radio announcer should sound. But then, we learn that the best way to communicate is to just TALK. Just sound like yourself. Here’s a clip of a recent interview NPR’s Renee Montagne did with Hope Jahren. She’s a researcher at the University of Hawaii and they’re talking about Jahnren’s new book.</a:t>
            </a:r>
          </a:p>
        </p:txBody>
      </p:sp>
    </p:spTree>
    <p:extLst>
      <p:ext uri="{BB962C8B-B14F-4D97-AF65-F5344CB8AC3E}">
        <p14:creationId xmlns:p14="http://schemas.microsoft.com/office/powerpoint/2010/main" val="2131445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 ran into something a few years ago - we were reporting on blooms of cyanobacteria and the toxin Microcystin that led to Toledo’s drinking water shut down. And we wanted to use the accurate term to describe cyanobacteria, but we kept running into scientists that used the term harmful algal bloom. I asked Jeff Reutter about this. He works at Ohio State University’s Stone Lab.</a:t>
            </a:r>
          </a:p>
        </p:txBody>
      </p:sp>
    </p:spTree>
    <p:extLst>
      <p:ext uri="{BB962C8B-B14F-4D97-AF65-F5344CB8AC3E}">
        <p14:creationId xmlns:p14="http://schemas.microsoft.com/office/powerpoint/2010/main" val="1733982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Ever since we started using cyanobacteria to refer to Microcystis, it’s created confusion in our newsroom - Here’s one way my coworkers made fun of this mess.</a:t>
            </a:r>
          </a:p>
        </p:txBody>
      </p:sp>
    </p:spTree>
    <p:extLst>
      <p:ext uri="{BB962C8B-B14F-4D97-AF65-F5344CB8AC3E}">
        <p14:creationId xmlns:p14="http://schemas.microsoft.com/office/powerpoint/2010/main" val="840376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There’s always another side to the story. This is from a TED talk by Chimamanda Adichie (CHIM-ah-manda AH-DEECH-ee-ay). Author. Her talk demonstrates the importance of finding many voices and understanding the nuance in a story. You can’t always fit all those sides into a short story, but you can do that over time.</a:t>
            </a:r>
          </a:p>
        </p:txBody>
      </p:sp>
    </p:spTree>
    <p:extLst>
      <p:ext uri="{BB962C8B-B14F-4D97-AF65-F5344CB8AC3E}">
        <p14:creationId xmlns:p14="http://schemas.microsoft.com/office/powerpoint/2010/main" val="3006898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When people listen to the radio, they’re usually not ONLY listening to the radio. They’re driving, cooking, watching kids, working at the same time. Other things competing for their attention. So we have to catch their attention right off the bat and KEEP it. We say - if someone gets off the train - they’re tuning away and you lose their attention, they’re gone.</a:t>
            </a:r>
          </a:p>
        </p:txBody>
      </p:sp>
    </p:spTree>
    <p:extLst>
      <p:ext uri="{BB962C8B-B14F-4D97-AF65-F5344CB8AC3E}">
        <p14:creationId xmlns:p14="http://schemas.microsoft.com/office/powerpoint/2010/main" val="46755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Rolf Peterson has studied the wolves and moose on Isle Royale for 46 years. It’s the longest running study in the world of a predator and its prey. Rolf told us "The answers that you get after 10 or 20 or 30 or 50 years are entirely different from what they would've been after five years.” </a:t>
            </a:r>
          </a:p>
        </p:txBody>
      </p:sp>
    </p:spTree>
    <p:extLst>
      <p:ext uri="{BB962C8B-B14F-4D97-AF65-F5344CB8AC3E}">
        <p14:creationId xmlns:p14="http://schemas.microsoft.com/office/powerpoint/2010/main" val="1306886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 mean just look at these headlines. And these stories are crucial. We have to tell them and we need to hear them. But it’s easy to get overwhelmed as a listener or a reader. Also telling stories that connect with people on a personal level - something in their daily life, or introducing them to a person who’s doing something - taking action, doing even something small. </a:t>
            </a:r>
          </a:p>
        </p:txBody>
      </p:sp>
    </p:spTree>
    <p:extLst>
      <p:ext uri="{BB962C8B-B14F-4D97-AF65-F5344CB8AC3E}">
        <p14:creationId xmlns:p14="http://schemas.microsoft.com/office/powerpoint/2010/main" val="1808250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When you say dead zone, most people are thinking cell phones. About a decade ago we did some focus groups. And we learned that we were assuming everyone in our audience had heard us talk about dead zones for years, and they knew that we were talking about places in a lake or ocean where nothing can survive. But in those focus groups, people didn’t know what we were talking about. It never hurts to be clear.</a:t>
            </a:r>
          </a:p>
        </p:txBody>
      </p:sp>
    </p:spTree>
    <p:extLst>
      <p:ext uri="{BB962C8B-B14F-4D97-AF65-F5344CB8AC3E}">
        <p14:creationId xmlns:p14="http://schemas.microsoft.com/office/powerpoint/2010/main" val="2644275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 kind of cyanobacteria called Lyngbya had taken over parts of Lake Erie in 2006 and 2007 - my coworker went to go talk with people who live along the Lake Erie coast..John Pastorek was using a tractor to get rid of the thick mats washing up on his property - he also talked about his beautiful green lawn that he was fertilizing with phosphorus. Here in this clip you hear Sandy Bihn of Lake Erie Waterkeeper trying to convince John Pastorek to stop using that kind of fertilizer so it wouldn’t feed the Lyngbya..</a:t>
            </a:r>
          </a:p>
          <a:p>
            <a:pPr lvl="0">
              <a:spcBef>
                <a:spcPts val="0"/>
              </a:spcBef>
              <a:buNone/>
            </a:pPr>
            <a:endParaRPr/>
          </a:p>
        </p:txBody>
      </p:sp>
    </p:spTree>
    <p:extLst>
      <p:ext uri="{BB962C8B-B14F-4D97-AF65-F5344CB8AC3E}">
        <p14:creationId xmlns:p14="http://schemas.microsoft.com/office/powerpoint/2010/main" val="272926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46658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2125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Radio is intimate. It’s me, talking to you. I’m not talking to thousands of people all in one room together. I’m just talking to you, telling you a story.</a:t>
            </a:r>
          </a:p>
        </p:txBody>
      </p:sp>
    </p:spTree>
    <p:extLst>
      <p:ext uri="{BB962C8B-B14F-4D97-AF65-F5344CB8AC3E}">
        <p14:creationId xmlns:p14="http://schemas.microsoft.com/office/powerpoint/2010/main" val="72447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Not just a distracted RADIO audience we have to think about. You can see here why we can’t just produce one kind of story - it used to be, back when I started in radio 16 years ago, we could. </a:t>
            </a:r>
          </a:p>
        </p:txBody>
      </p:sp>
    </p:spTree>
    <p:extLst>
      <p:ext uri="{BB962C8B-B14F-4D97-AF65-F5344CB8AC3E}">
        <p14:creationId xmlns:p14="http://schemas.microsoft.com/office/powerpoint/2010/main" val="3441193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But now, we have to also write a different version of the story for the web, and we rewrite our stories for the EYE after we’ve written them for the EAR. So we’re always thinking about eyecatching images, videos, sometimes even gifs.</a:t>
            </a:r>
          </a:p>
        </p:txBody>
      </p:sp>
    </p:spTree>
    <p:extLst>
      <p:ext uri="{BB962C8B-B14F-4D97-AF65-F5344CB8AC3E}">
        <p14:creationId xmlns:p14="http://schemas.microsoft.com/office/powerpoint/2010/main" val="897106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spcAft>
                <a:spcPts val="1600"/>
              </a:spcAft>
              <a:buNone/>
            </a:pPr>
            <a:r>
              <a:rPr lang="en" sz="1800">
                <a:solidFill>
                  <a:schemeClr val="dk2"/>
                </a:solidFill>
                <a:latin typeface="Source Code Pro"/>
                <a:ea typeface="Source Code Pro"/>
                <a:cs typeface="Source Code Pro"/>
                <a:sym typeface="Source Code Pro"/>
              </a:rPr>
              <a:t>You can experiment with different approaches to tell a story and embrace these different platforms for storytelling. Involves more work but reach more people you might not reach otherwise.</a:t>
            </a:r>
          </a:p>
          <a:p>
            <a:pPr lvl="0">
              <a:lnSpc>
                <a:spcPct val="115000"/>
              </a:lnSpc>
              <a:spcBef>
                <a:spcPts val="0"/>
              </a:spcBef>
              <a:spcAft>
                <a:spcPts val="1600"/>
              </a:spcAft>
              <a:buNone/>
            </a:pPr>
            <a:r>
              <a:rPr lang="en" sz="1800">
                <a:solidFill>
                  <a:schemeClr val="dk2"/>
                </a:solidFill>
                <a:latin typeface="Source Code Pro"/>
                <a:ea typeface="Source Code Pro"/>
                <a:cs typeface="Source Code Pro"/>
                <a:sym typeface="Source Code Pro"/>
              </a:rPr>
              <a:t>Have to evolve over time, embrace new forms of media to get message out. </a:t>
            </a:r>
          </a:p>
          <a:p>
            <a:pPr lvl="0">
              <a:lnSpc>
                <a:spcPct val="115000"/>
              </a:lnSpc>
              <a:spcBef>
                <a:spcPts val="0"/>
              </a:spcBef>
              <a:spcAft>
                <a:spcPts val="1600"/>
              </a:spcAft>
              <a:buNone/>
            </a:pPr>
            <a:endParaRPr/>
          </a:p>
        </p:txBody>
      </p:sp>
    </p:spTree>
    <p:extLst>
      <p:ext uri="{BB962C8B-B14F-4D97-AF65-F5344CB8AC3E}">
        <p14:creationId xmlns:p14="http://schemas.microsoft.com/office/powerpoint/2010/main" val="2372622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David Candow has had a huge influence on hundreds of CBC and NPR reporters in the U-S and Canada. He earned the nickname the Host Whisperer for his talent for making radio hosts and reporters sound better and be better storytellers. A lot of the tips I’m sharing with you are inspired by David.</a:t>
            </a:r>
          </a:p>
        </p:txBody>
      </p:sp>
    </p:spTree>
    <p:extLst>
      <p:ext uri="{BB962C8B-B14F-4D97-AF65-F5344CB8AC3E}">
        <p14:creationId xmlns:p14="http://schemas.microsoft.com/office/powerpoint/2010/main" val="360922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People like to hear stories about other human beings. We just do. We like gossip. That doesn’t mean that I don’t want to hear about how amazing a snail is - I do. And of course - all the other creatures in our world matter. But one trick to getting people to listen to a story about a snail is understanding why YOU care about that snail. What’s so fascinating about it to YOU? </a:t>
            </a:r>
          </a:p>
        </p:txBody>
      </p:sp>
    </p:spTree>
    <p:extLst>
      <p:ext uri="{BB962C8B-B14F-4D97-AF65-F5344CB8AC3E}">
        <p14:creationId xmlns:p14="http://schemas.microsoft.com/office/powerpoint/2010/main" val="3041992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Sometimes you don’t have to spell out the why - you can hear it. Story by David Sommerstein. He’s telling us the great gray owl - it usually lives in the northern forests of Canada but back in 2005 some of the owls came south. This particular owl was the first to be spotted in New York in a decade. David just happened to be there when ornithologist Gerry Smith saw the owl. </a:t>
            </a:r>
          </a:p>
        </p:txBody>
      </p:sp>
    </p:spTree>
    <p:extLst>
      <p:ext uri="{BB962C8B-B14F-4D97-AF65-F5344CB8AC3E}">
        <p14:creationId xmlns:p14="http://schemas.microsoft.com/office/powerpoint/2010/main" val="1090254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youtube.com/v/Lt1OuCxWBjw"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youtube.com/v/jivs9Q2rbV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hyperlink" Target="http://youtube.com/v/USYdRY0TJS4"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hyperlink" Target="http://youtube.com/v/1OKVrXqCbj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hyperlink" Target="http://youtube.com/v/PubDuWiUh84"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hyperlink" Target="http://youtube.com/v/IOhL1kGwpf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youtube.com/v/CJrcvwY7SLw"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youtube.com/v/VnPlv0FO6sA"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youtube.com/v/uHcE64w398Y"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n"/>
              <a:t>What’s under a rock is interesting. </a:t>
            </a:r>
          </a:p>
          <a:p>
            <a:pPr lvl="0">
              <a:spcBef>
                <a:spcPts val="0"/>
              </a:spcBef>
              <a:buNone/>
            </a:pPr>
            <a:r>
              <a:rPr lang="en"/>
              <a:t>But why should we care?</a:t>
            </a:r>
          </a:p>
        </p:txBody>
      </p:sp>
      <p:sp>
        <p:nvSpPr>
          <p:cNvPr id="57" name="Shape 57"/>
          <p:cNvSpPr txBox="1">
            <a:spLocks noGrp="1"/>
          </p:cNvSpPr>
          <p:nvPr>
            <p:ph type="subTitle" idx="1"/>
          </p:nvPr>
        </p:nvSpPr>
        <p:spPr>
          <a:xfrm>
            <a:off x="1072050" y="3421425"/>
            <a:ext cx="8520600" cy="1230000"/>
          </a:xfrm>
          <a:prstGeom prst="rect">
            <a:avLst/>
          </a:prstGeom>
        </p:spPr>
        <p:txBody>
          <a:bodyPr lIns="91425" tIns="91425" rIns="91425" bIns="91425" anchor="ctr" anchorCtr="0">
            <a:noAutofit/>
          </a:bodyPr>
          <a:lstStyle/>
          <a:p>
            <a:pPr lvl="0">
              <a:spcBef>
                <a:spcPts val="0"/>
              </a:spcBef>
              <a:buNone/>
            </a:pPr>
            <a:endParaRPr>
              <a:latin typeface="Alegreya"/>
              <a:ea typeface="Alegreya"/>
              <a:cs typeface="Alegreya"/>
              <a:sym typeface="Alegreya"/>
            </a:endParaRPr>
          </a:p>
          <a:p>
            <a:pPr lvl="0">
              <a:spcBef>
                <a:spcPts val="0"/>
              </a:spcBef>
              <a:buNone/>
            </a:pPr>
            <a:r>
              <a:rPr lang="en">
                <a:latin typeface="Alegreya"/>
                <a:ea typeface="Alegreya"/>
                <a:cs typeface="Alegreya"/>
                <a:sym typeface="Alegreya"/>
              </a:rPr>
              <a:t>Rebecca Williams, Senior Reporter</a:t>
            </a:r>
          </a:p>
        </p:txBody>
      </p:sp>
      <p:pic>
        <p:nvPicPr>
          <p:cNvPr id="58" name="Shape 58"/>
          <p:cNvPicPr preferRelativeResize="0"/>
          <p:nvPr/>
        </p:nvPicPr>
        <p:blipFill>
          <a:blip r:embed="rId3">
            <a:alphaModFix/>
          </a:blip>
          <a:stretch>
            <a:fillRect/>
          </a:stretch>
        </p:blipFill>
        <p:spPr>
          <a:xfrm>
            <a:off x="0" y="3421424"/>
            <a:ext cx="2397324" cy="17220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292850"/>
            <a:ext cx="8520600" cy="801000"/>
          </a:xfrm>
          <a:prstGeom prst="rect">
            <a:avLst/>
          </a:prstGeom>
          <a:solidFill>
            <a:srgbClr val="00FFFF"/>
          </a:solidFill>
        </p:spPr>
        <p:txBody>
          <a:bodyPr lIns="91425" tIns="91425" rIns="91425" bIns="91425" anchor="t" anchorCtr="0">
            <a:noAutofit/>
          </a:bodyPr>
          <a:lstStyle/>
          <a:p>
            <a:pPr lvl="0">
              <a:spcBef>
                <a:spcPts val="0"/>
              </a:spcBef>
              <a:buNone/>
            </a:pPr>
            <a:r>
              <a:rPr lang="en">
                <a:solidFill>
                  <a:srgbClr val="000000"/>
                </a:solidFill>
              </a:rPr>
              <a:t>The Focus Statement</a:t>
            </a:r>
          </a:p>
        </p:txBody>
      </p:sp>
      <p:sp>
        <p:nvSpPr>
          <p:cNvPr id="120" name="Shape 120"/>
          <p:cNvSpPr txBox="1">
            <a:spLocks noGrp="1"/>
          </p:cNvSpPr>
          <p:nvPr>
            <p:ph type="body" idx="1"/>
          </p:nvPr>
        </p:nvSpPr>
        <p:spPr>
          <a:xfrm>
            <a:off x="311700" y="1228675"/>
            <a:ext cx="3534900" cy="3573000"/>
          </a:xfrm>
          <a:prstGeom prst="rect">
            <a:avLst/>
          </a:prstGeom>
        </p:spPr>
        <p:txBody>
          <a:bodyPr lIns="91425" tIns="91425" rIns="91425" bIns="91425" anchor="t" anchorCtr="0">
            <a:noAutofit/>
          </a:bodyPr>
          <a:lstStyle/>
          <a:p>
            <a:pPr lvl="0">
              <a:spcBef>
                <a:spcPts val="0"/>
              </a:spcBef>
              <a:buNone/>
            </a:pPr>
            <a:r>
              <a:rPr lang="en" i="1">
                <a:solidFill>
                  <a:srgbClr val="000000"/>
                </a:solidFill>
                <a:latin typeface="Merriweather"/>
                <a:ea typeface="Merriweather"/>
                <a:cs typeface="Merriweather"/>
                <a:sym typeface="Merriweather"/>
              </a:rPr>
              <a:t>Someone doing something </a:t>
            </a:r>
          </a:p>
          <a:p>
            <a:pPr lvl="0">
              <a:spcBef>
                <a:spcPts val="0"/>
              </a:spcBef>
              <a:buNone/>
            </a:pPr>
            <a:r>
              <a:rPr lang="en" i="1">
                <a:solidFill>
                  <a:srgbClr val="000000"/>
                </a:solidFill>
                <a:latin typeface="Merriweather"/>
                <a:ea typeface="Merriweather"/>
                <a:cs typeface="Merriweather"/>
                <a:sym typeface="Merriweather"/>
              </a:rPr>
              <a:t>for a reason.</a:t>
            </a:r>
          </a:p>
          <a:p>
            <a:pPr lvl="0">
              <a:spcBef>
                <a:spcPts val="0"/>
              </a:spcBef>
              <a:buNone/>
            </a:pPr>
            <a:endParaRPr>
              <a:solidFill>
                <a:srgbClr val="000000"/>
              </a:solidFill>
              <a:latin typeface="Merriweather"/>
              <a:ea typeface="Merriweather"/>
              <a:cs typeface="Merriweather"/>
              <a:sym typeface="Merriweather"/>
            </a:endParaRPr>
          </a:p>
          <a:p>
            <a:pPr lvl="0">
              <a:spcBef>
                <a:spcPts val="0"/>
              </a:spcBef>
              <a:buNone/>
            </a:pPr>
            <a:r>
              <a:rPr lang="en">
                <a:solidFill>
                  <a:srgbClr val="000000"/>
                </a:solidFill>
                <a:latin typeface="Merriweather"/>
                <a:ea typeface="Merriweather"/>
                <a:cs typeface="Merriweather"/>
                <a:sym typeface="Merriweather"/>
              </a:rPr>
              <a:t>John Harnois </a:t>
            </a:r>
            <a:r>
              <a:rPr lang="en" b="1">
                <a:solidFill>
                  <a:srgbClr val="000000"/>
                </a:solidFill>
                <a:latin typeface="Merriweather"/>
                <a:ea typeface="Merriweather"/>
                <a:cs typeface="Merriweather"/>
                <a:sym typeface="Merriweather"/>
              </a:rPr>
              <a:t>raises </a:t>
            </a:r>
            <a:r>
              <a:rPr lang="en">
                <a:solidFill>
                  <a:srgbClr val="000000"/>
                </a:solidFill>
                <a:latin typeface="Merriweather"/>
                <a:ea typeface="Merriweather"/>
                <a:cs typeface="Merriweather"/>
                <a:sym typeface="Merriweather"/>
              </a:rPr>
              <a:t>heritage breeds of turkeys </a:t>
            </a:r>
            <a:r>
              <a:rPr lang="en" b="1">
                <a:solidFill>
                  <a:srgbClr val="000000"/>
                </a:solidFill>
                <a:latin typeface="Merriweather"/>
                <a:ea typeface="Merriweather"/>
                <a:cs typeface="Merriweather"/>
                <a:sym typeface="Merriweather"/>
              </a:rPr>
              <a:t>because he</a:t>
            </a:r>
            <a:r>
              <a:rPr lang="en">
                <a:solidFill>
                  <a:srgbClr val="000000"/>
                </a:solidFill>
                <a:latin typeface="Merriweather"/>
                <a:ea typeface="Merriweather"/>
                <a:cs typeface="Merriweather"/>
                <a:sym typeface="Merriweather"/>
              </a:rPr>
              <a:t> </a:t>
            </a:r>
            <a:r>
              <a:rPr lang="en" b="1">
                <a:solidFill>
                  <a:srgbClr val="000000"/>
                </a:solidFill>
                <a:latin typeface="Merriweather"/>
                <a:ea typeface="Merriweather"/>
                <a:cs typeface="Merriweather"/>
                <a:sym typeface="Merriweather"/>
              </a:rPr>
              <a:t>wants </a:t>
            </a:r>
            <a:r>
              <a:rPr lang="en">
                <a:solidFill>
                  <a:srgbClr val="000000"/>
                </a:solidFill>
                <a:latin typeface="Merriweather"/>
                <a:ea typeface="Merriweather"/>
                <a:cs typeface="Merriweather"/>
                <a:sym typeface="Merriweather"/>
              </a:rPr>
              <a:t>to set his business apart and he wants to preserve genetic diversity.</a:t>
            </a:r>
          </a:p>
          <a:p>
            <a:pPr lvl="0">
              <a:spcBef>
                <a:spcPts val="0"/>
              </a:spcBef>
              <a:buNone/>
            </a:pPr>
            <a:endParaRPr>
              <a:solidFill>
                <a:srgbClr val="000000"/>
              </a:solidFill>
              <a:latin typeface="Merriweather"/>
              <a:ea typeface="Merriweather"/>
              <a:cs typeface="Merriweather"/>
              <a:sym typeface="Merriweather"/>
            </a:endParaRPr>
          </a:p>
        </p:txBody>
      </p:sp>
      <p:pic>
        <p:nvPicPr>
          <p:cNvPr id="121" name="Shape 121"/>
          <p:cNvPicPr preferRelativeResize="0"/>
          <p:nvPr/>
        </p:nvPicPr>
        <p:blipFill>
          <a:blip r:embed="rId3">
            <a:alphaModFix/>
          </a:blip>
          <a:stretch>
            <a:fillRect/>
          </a:stretch>
        </p:blipFill>
        <p:spPr>
          <a:xfrm>
            <a:off x="3888600" y="1093850"/>
            <a:ext cx="4943699" cy="37077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292850"/>
            <a:ext cx="8520600" cy="801000"/>
          </a:xfrm>
          <a:prstGeom prst="rect">
            <a:avLst/>
          </a:prstGeom>
          <a:solidFill>
            <a:srgbClr val="00FFFF"/>
          </a:solidFill>
        </p:spPr>
        <p:txBody>
          <a:bodyPr lIns="91425" tIns="91425" rIns="91425" bIns="91425" anchor="t" anchorCtr="0">
            <a:noAutofit/>
          </a:bodyPr>
          <a:lstStyle/>
          <a:p>
            <a:pPr lvl="0">
              <a:spcBef>
                <a:spcPts val="0"/>
              </a:spcBef>
              <a:buNone/>
            </a:pPr>
            <a:r>
              <a:rPr lang="en"/>
              <a:t>The basics</a:t>
            </a:r>
          </a:p>
        </p:txBody>
      </p:sp>
      <p:sp>
        <p:nvSpPr>
          <p:cNvPr id="127" name="Shape 12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solidFill>
                <a:srgbClr val="000000"/>
              </a:solidFill>
              <a:latin typeface="Merriweather"/>
              <a:ea typeface="Merriweather"/>
              <a:cs typeface="Merriweather"/>
              <a:sym typeface="Merriweather"/>
            </a:endParaRPr>
          </a:p>
          <a:p>
            <a:pPr lvl="0">
              <a:spcBef>
                <a:spcPts val="0"/>
              </a:spcBef>
              <a:buNone/>
            </a:pPr>
            <a:r>
              <a:rPr lang="en">
                <a:solidFill>
                  <a:srgbClr val="000000"/>
                </a:solidFill>
                <a:latin typeface="Merriweather"/>
                <a:ea typeface="Merriweather"/>
                <a:cs typeface="Merriweather"/>
                <a:sym typeface="Merriweather"/>
              </a:rPr>
              <a:t>To focus your story or your message you need the who, the how, the what and the why.</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292850"/>
            <a:ext cx="8520600" cy="801000"/>
          </a:xfrm>
          <a:prstGeom prst="rect">
            <a:avLst/>
          </a:prstGeom>
          <a:solidFill>
            <a:srgbClr val="00FFFF"/>
          </a:solidFill>
        </p:spPr>
        <p:txBody>
          <a:bodyPr lIns="91425" tIns="91425" rIns="91425" bIns="91425" anchor="t" anchorCtr="0">
            <a:noAutofit/>
          </a:bodyPr>
          <a:lstStyle/>
          <a:p>
            <a:pPr lvl="0">
              <a:spcBef>
                <a:spcPts val="0"/>
              </a:spcBef>
              <a:buNone/>
            </a:pPr>
            <a:r>
              <a:rPr lang="en"/>
              <a:t>THe story’s in the details: the what and the how</a:t>
            </a:r>
          </a:p>
        </p:txBody>
      </p:sp>
      <p:sp>
        <p:nvSpPr>
          <p:cNvPr id="133" name="Shape 133"/>
          <p:cNvSpPr txBox="1">
            <a:spLocks noGrp="1"/>
          </p:cNvSpPr>
          <p:nvPr>
            <p:ph type="body" idx="1"/>
          </p:nvPr>
        </p:nvSpPr>
        <p:spPr>
          <a:xfrm>
            <a:off x="311700" y="1219725"/>
            <a:ext cx="8520600" cy="33402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p:txBody>
      </p:sp>
      <p:sp>
        <p:nvSpPr>
          <p:cNvPr id="134" name="Shape 134"/>
          <p:cNvSpPr txBox="1"/>
          <p:nvPr/>
        </p:nvSpPr>
        <p:spPr>
          <a:xfrm>
            <a:off x="311700" y="4632125"/>
            <a:ext cx="5152500" cy="601200"/>
          </a:xfrm>
          <a:prstGeom prst="rect">
            <a:avLst/>
          </a:prstGeom>
          <a:noFill/>
          <a:ln>
            <a:noFill/>
          </a:ln>
        </p:spPr>
        <p:txBody>
          <a:bodyPr lIns="91425" tIns="91425" rIns="91425" bIns="91425" anchor="t" anchorCtr="0">
            <a:noAutofit/>
          </a:bodyPr>
          <a:lstStyle/>
          <a:p>
            <a:pPr lvl="0">
              <a:spcBef>
                <a:spcPts val="0"/>
              </a:spcBef>
              <a:buNone/>
            </a:pPr>
            <a:r>
              <a:rPr lang="en" sz="1100">
                <a:latin typeface="Merriweather"/>
                <a:ea typeface="Merriweather"/>
                <a:cs typeface="Merriweather"/>
                <a:sym typeface="Merriweather"/>
              </a:rPr>
              <a:t>Ruby-throated hummingbird. Photo by Allen Chartier.</a:t>
            </a:r>
          </a:p>
        </p:txBody>
      </p:sp>
      <p:sp>
        <p:nvSpPr>
          <p:cNvPr id="135" name="Shape 135"/>
          <p:cNvSpPr txBox="1"/>
          <p:nvPr/>
        </p:nvSpPr>
        <p:spPr>
          <a:xfrm>
            <a:off x="599325" y="1628025"/>
            <a:ext cx="5152500" cy="6012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36" name="Shape 136">
            <a:hlinkClick r:id="rId3"/>
          </p:cNvPr>
          <p:cNvSpPr/>
          <p:nvPr/>
        </p:nvSpPr>
        <p:spPr>
          <a:xfrm>
            <a:off x="311700" y="1093850"/>
            <a:ext cx="4572000" cy="3429000"/>
          </a:xfrm>
          <a:prstGeom prst="rect">
            <a:avLst/>
          </a:prstGeom>
          <a:blipFill>
            <a:blip r:embed="rId4">
              <a:alphaModFix/>
            </a:blip>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292850"/>
            <a:ext cx="8520600" cy="801000"/>
          </a:xfrm>
          <a:prstGeom prst="rect">
            <a:avLst/>
          </a:prstGeom>
          <a:solidFill>
            <a:srgbClr val="00FFFF"/>
          </a:solidFill>
        </p:spPr>
        <p:txBody>
          <a:bodyPr lIns="91425" tIns="91425" rIns="91425" bIns="91425" anchor="t" anchorCtr="0">
            <a:noAutofit/>
          </a:bodyPr>
          <a:lstStyle/>
          <a:p>
            <a:pPr lvl="0">
              <a:spcBef>
                <a:spcPts val="0"/>
              </a:spcBef>
              <a:buNone/>
            </a:pPr>
            <a:r>
              <a:rPr lang="en"/>
              <a:t>Connecting to the person behind the science</a:t>
            </a:r>
          </a:p>
        </p:txBody>
      </p:sp>
      <p:sp>
        <p:nvSpPr>
          <p:cNvPr id="142" name="Shape 142"/>
          <p:cNvSpPr txBox="1"/>
          <p:nvPr/>
        </p:nvSpPr>
        <p:spPr>
          <a:xfrm>
            <a:off x="2594125" y="3497575"/>
            <a:ext cx="5152500" cy="6012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43" name="Shape 143"/>
          <p:cNvPicPr preferRelativeResize="0"/>
          <p:nvPr/>
        </p:nvPicPr>
        <p:blipFill>
          <a:blip r:embed="rId3">
            <a:alphaModFix/>
          </a:blip>
          <a:stretch>
            <a:fillRect/>
          </a:stretch>
        </p:blipFill>
        <p:spPr>
          <a:xfrm>
            <a:off x="311700" y="1180775"/>
            <a:ext cx="5246370" cy="3497576"/>
          </a:xfrm>
          <a:prstGeom prst="rect">
            <a:avLst/>
          </a:prstGeom>
          <a:noFill/>
          <a:ln>
            <a:noFill/>
          </a:ln>
        </p:spPr>
      </p:pic>
      <p:sp>
        <p:nvSpPr>
          <p:cNvPr id="144" name="Shape 144"/>
          <p:cNvSpPr txBox="1"/>
          <p:nvPr/>
        </p:nvSpPr>
        <p:spPr>
          <a:xfrm>
            <a:off x="5877000" y="1672750"/>
            <a:ext cx="2955300" cy="2209500"/>
          </a:xfrm>
          <a:prstGeom prst="rect">
            <a:avLst/>
          </a:prstGeom>
          <a:noFill/>
          <a:ln>
            <a:noFill/>
          </a:ln>
        </p:spPr>
        <p:txBody>
          <a:bodyPr lIns="91425" tIns="91425" rIns="91425" bIns="91425" anchor="t" anchorCtr="0">
            <a:noAutofit/>
          </a:bodyPr>
          <a:lstStyle/>
          <a:p>
            <a:pPr lvl="0">
              <a:spcBef>
                <a:spcPts val="0"/>
              </a:spcBef>
              <a:buNone/>
            </a:pPr>
            <a:r>
              <a:rPr lang="en">
                <a:latin typeface="Merriweather"/>
                <a:ea typeface="Merriweather"/>
                <a:cs typeface="Merriweather"/>
                <a:sym typeface="Merriweather"/>
              </a:rPr>
              <a:t>“I’d love to be paid to do this all the time, but society doesn’t value this kind of thing as highly as some other things, like baseball players. It’s got to be the passion for the subject that keeps you going.” - Allen Chartier</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292850"/>
            <a:ext cx="8520600" cy="801000"/>
          </a:xfrm>
          <a:prstGeom prst="rect">
            <a:avLst/>
          </a:prstGeom>
          <a:solidFill>
            <a:srgbClr val="00FFFF"/>
          </a:solidFill>
        </p:spPr>
        <p:txBody>
          <a:bodyPr lIns="91425" tIns="91425" rIns="91425" bIns="91425" anchor="t" anchorCtr="0">
            <a:noAutofit/>
          </a:bodyPr>
          <a:lstStyle/>
          <a:p>
            <a:pPr lvl="0">
              <a:spcBef>
                <a:spcPts val="0"/>
              </a:spcBef>
              <a:buNone/>
            </a:pPr>
            <a:r>
              <a:rPr lang="en"/>
              <a:t>PITFALL # 1: jargon</a:t>
            </a:r>
          </a:p>
        </p:txBody>
      </p:sp>
      <p:sp>
        <p:nvSpPr>
          <p:cNvPr id="150" name="Shape 150"/>
          <p:cNvSpPr txBox="1">
            <a:spLocks noGrp="1"/>
          </p:cNvSpPr>
          <p:nvPr>
            <p:ph type="body" idx="1"/>
          </p:nvPr>
        </p:nvSpPr>
        <p:spPr>
          <a:xfrm>
            <a:off x="311700" y="1264450"/>
            <a:ext cx="8520600" cy="3340200"/>
          </a:xfrm>
          <a:prstGeom prst="rect">
            <a:avLst/>
          </a:prstGeom>
        </p:spPr>
        <p:txBody>
          <a:bodyPr lIns="91425" tIns="91425" rIns="91425" bIns="91425" anchor="t" anchorCtr="0">
            <a:noAutofit/>
          </a:bodyPr>
          <a:lstStyle/>
          <a:p>
            <a:pPr lvl="0">
              <a:spcBef>
                <a:spcPts val="0"/>
              </a:spcBef>
              <a:buNone/>
            </a:pPr>
            <a:endParaRPr>
              <a:solidFill>
                <a:srgbClr val="000000"/>
              </a:solidFill>
              <a:latin typeface="Merriweather"/>
              <a:ea typeface="Merriweather"/>
              <a:cs typeface="Merriweather"/>
              <a:sym typeface="Merriweather"/>
            </a:endParaRPr>
          </a:p>
          <a:p>
            <a:pPr lvl="0">
              <a:spcBef>
                <a:spcPts val="0"/>
              </a:spcBef>
              <a:buNone/>
            </a:pPr>
            <a:r>
              <a:rPr lang="en">
                <a:solidFill>
                  <a:srgbClr val="000000"/>
                </a:solidFill>
                <a:latin typeface="Merriweather"/>
                <a:ea typeface="Merriweather"/>
                <a:cs typeface="Merriweather"/>
                <a:sym typeface="Merriweather"/>
              </a:rPr>
              <a:t>“We’ll be presenting data on the potential for there to be </a:t>
            </a:r>
            <a:r>
              <a:rPr lang="en" b="1">
                <a:solidFill>
                  <a:srgbClr val="000000"/>
                </a:solidFill>
                <a:latin typeface="Merriweather"/>
                <a:ea typeface="Merriweather"/>
                <a:cs typeface="Merriweather"/>
                <a:sym typeface="Merriweather"/>
              </a:rPr>
              <a:t>epigenetic changes</a:t>
            </a:r>
            <a:r>
              <a:rPr lang="en">
                <a:solidFill>
                  <a:srgbClr val="000000"/>
                </a:solidFill>
                <a:latin typeface="Merriweather"/>
                <a:ea typeface="Merriweather"/>
                <a:cs typeface="Merriweather"/>
                <a:sym typeface="Merriweather"/>
              </a:rPr>
              <a:t> that are associated with PBB exposure, and that is the regulation of gene expression, it’s not actually changing the DNA sequence itself.”</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292850"/>
            <a:ext cx="8520600" cy="801000"/>
          </a:xfrm>
          <a:prstGeom prst="rect">
            <a:avLst/>
          </a:prstGeom>
          <a:solidFill>
            <a:srgbClr val="00FFFF"/>
          </a:solidFill>
        </p:spPr>
        <p:txBody>
          <a:bodyPr lIns="91425" tIns="91425" rIns="91425" bIns="91425" anchor="t" anchorCtr="0">
            <a:noAutofit/>
          </a:bodyPr>
          <a:lstStyle/>
          <a:p>
            <a:pPr lvl="0">
              <a:spcBef>
                <a:spcPts val="0"/>
              </a:spcBef>
              <a:buNone/>
            </a:pPr>
            <a:r>
              <a:rPr lang="en"/>
              <a:t>Talk like you’re talking to a guy at the bar</a:t>
            </a:r>
          </a:p>
        </p:txBody>
      </p:sp>
      <p:sp>
        <p:nvSpPr>
          <p:cNvPr id="156" name="Shape 156"/>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sp>
        <p:nvSpPr>
          <p:cNvPr id="157" name="Shape 157">
            <a:hlinkClick r:id="rId3"/>
          </p:cNvPr>
          <p:cNvSpPr/>
          <p:nvPr/>
        </p:nvSpPr>
        <p:spPr>
          <a:xfrm>
            <a:off x="311700" y="1184275"/>
            <a:ext cx="4572000" cy="3429000"/>
          </a:xfrm>
          <a:prstGeom prst="rect">
            <a:avLst/>
          </a:prstGeom>
          <a:blipFill>
            <a:blip r:embed="rId4">
              <a:alphaModFix/>
            </a:blip>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292850"/>
            <a:ext cx="8520600" cy="801000"/>
          </a:xfrm>
          <a:prstGeom prst="rect">
            <a:avLst/>
          </a:prstGeom>
          <a:solidFill>
            <a:srgbClr val="00FFFF"/>
          </a:solidFill>
        </p:spPr>
        <p:txBody>
          <a:bodyPr lIns="91425" tIns="91425" rIns="91425" bIns="91425" anchor="t" anchorCtr="0">
            <a:noAutofit/>
          </a:bodyPr>
          <a:lstStyle/>
          <a:p>
            <a:pPr lvl="0">
              <a:spcBef>
                <a:spcPts val="0"/>
              </a:spcBef>
              <a:buNone/>
            </a:pPr>
            <a:r>
              <a:rPr lang="en"/>
              <a:t>Be conversational</a:t>
            </a:r>
          </a:p>
        </p:txBody>
      </p:sp>
      <p:sp>
        <p:nvSpPr>
          <p:cNvPr id="163" name="Shape 16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solidFill>
                  <a:srgbClr val="000000"/>
                </a:solidFill>
                <a:latin typeface="Merriweather"/>
                <a:ea typeface="Merriweather"/>
                <a:cs typeface="Merriweather"/>
                <a:sym typeface="Merriweather"/>
              </a:rPr>
              <a:t>This doesn’t mean dumbing </a:t>
            </a:r>
          </a:p>
          <a:p>
            <a:pPr lvl="0">
              <a:spcBef>
                <a:spcPts val="0"/>
              </a:spcBef>
              <a:buNone/>
            </a:pPr>
            <a:r>
              <a:rPr lang="en">
                <a:solidFill>
                  <a:srgbClr val="000000"/>
                </a:solidFill>
                <a:latin typeface="Merriweather"/>
                <a:ea typeface="Merriweather"/>
                <a:cs typeface="Merriweather"/>
                <a:sym typeface="Merriweather"/>
              </a:rPr>
              <a:t>something down.</a:t>
            </a:r>
          </a:p>
          <a:p>
            <a:pPr lvl="0">
              <a:spcBef>
                <a:spcPts val="0"/>
              </a:spcBef>
              <a:buNone/>
            </a:pPr>
            <a:endParaRPr>
              <a:solidFill>
                <a:srgbClr val="000000"/>
              </a:solidFill>
              <a:latin typeface="Merriweather"/>
              <a:ea typeface="Merriweather"/>
              <a:cs typeface="Merriweather"/>
              <a:sym typeface="Merriweather"/>
            </a:endParaRPr>
          </a:p>
          <a:p>
            <a:pPr lvl="0">
              <a:spcBef>
                <a:spcPts val="0"/>
              </a:spcBef>
              <a:buNone/>
            </a:pPr>
            <a:r>
              <a:rPr lang="en">
                <a:solidFill>
                  <a:srgbClr val="000000"/>
                </a:solidFill>
                <a:latin typeface="Merriweather"/>
                <a:ea typeface="Merriweather"/>
                <a:cs typeface="Merriweather"/>
                <a:sym typeface="Merriweather"/>
              </a:rPr>
              <a:t>It means letting people into </a:t>
            </a:r>
          </a:p>
          <a:p>
            <a:pPr lvl="0">
              <a:spcBef>
                <a:spcPts val="0"/>
              </a:spcBef>
              <a:buNone/>
            </a:pPr>
            <a:r>
              <a:rPr lang="en">
                <a:solidFill>
                  <a:srgbClr val="000000"/>
                </a:solidFill>
                <a:latin typeface="Merriweather"/>
                <a:ea typeface="Merriweather"/>
                <a:cs typeface="Merriweather"/>
                <a:sym typeface="Merriweather"/>
              </a:rPr>
              <a:t>the “club.”</a:t>
            </a:r>
          </a:p>
          <a:p>
            <a:pPr lvl="0">
              <a:spcBef>
                <a:spcPts val="0"/>
              </a:spcBef>
              <a:buNone/>
            </a:pPr>
            <a:endParaRPr b="1">
              <a:latin typeface="Merriweather"/>
              <a:ea typeface="Merriweather"/>
              <a:cs typeface="Merriweather"/>
              <a:sym typeface="Merriweather"/>
            </a:endParaRPr>
          </a:p>
          <a:p>
            <a:pPr lvl="0">
              <a:spcBef>
                <a:spcPts val="0"/>
              </a:spcBef>
              <a:buNone/>
            </a:pPr>
            <a:endParaRPr b="1">
              <a:latin typeface="Merriweather"/>
              <a:ea typeface="Merriweather"/>
              <a:cs typeface="Merriweather"/>
              <a:sym typeface="Merriweather"/>
            </a:endParaRPr>
          </a:p>
          <a:p>
            <a:pPr lvl="0">
              <a:spcBef>
                <a:spcPts val="0"/>
              </a:spcBef>
              <a:buNone/>
            </a:pPr>
            <a:endParaRPr b="1">
              <a:latin typeface="Merriweather"/>
              <a:ea typeface="Merriweather"/>
              <a:cs typeface="Merriweather"/>
              <a:sym typeface="Merriweather"/>
            </a:endParaRPr>
          </a:p>
        </p:txBody>
      </p:sp>
      <p:sp>
        <p:nvSpPr>
          <p:cNvPr id="164" name="Shape 164">
            <a:hlinkClick r:id="rId3"/>
          </p:cNvPr>
          <p:cNvSpPr/>
          <p:nvPr/>
        </p:nvSpPr>
        <p:spPr>
          <a:xfrm>
            <a:off x="4260300" y="1228675"/>
            <a:ext cx="4572000" cy="3429000"/>
          </a:xfrm>
          <a:prstGeom prst="rect">
            <a:avLst/>
          </a:prstGeom>
          <a:blipFill>
            <a:blip r:embed="rId4">
              <a:alphaModFix/>
            </a:blip>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But sometimes that just leads to more confusion.</a:t>
            </a:r>
          </a:p>
        </p:txBody>
      </p:sp>
      <p:sp>
        <p:nvSpPr>
          <p:cNvPr id="170" name="Shape 170"/>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sp>
        <p:nvSpPr>
          <p:cNvPr id="171" name="Shape 171">
            <a:hlinkClick r:id="rId3"/>
          </p:cNvPr>
          <p:cNvSpPr/>
          <p:nvPr/>
        </p:nvSpPr>
        <p:spPr>
          <a:xfrm>
            <a:off x="353825" y="1228675"/>
            <a:ext cx="4572000" cy="3429000"/>
          </a:xfrm>
          <a:prstGeom prst="rect">
            <a:avLst/>
          </a:prstGeom>
          <a:blipFill>
            <a:blip r:embed="rId4">
              <a:alphaModFix/>
            </a:blip>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Cyanobacteria v. Algae</a:t>
            </a:r>
          </a:p>
        </p:txBody>
      </p:sp>
      <p:sp>
        <p:nvSpPr>
          <p:cNvPr id="177" name="Shape 17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sp>
        <p:nvSpPr>
          <p:cNvPr id="178" name="Shape 178">
            <a:hlinkClick r:id="rId3"/>
          </p:cNvPr>
          <p:cNvSpPr/>
          <p:nvPr/>
        </p:nvSpPr>
        <p:spPr>
          <a:xfrm>
            <a:off x="311700" y="1228675"/>
            <a:ext cx="4572000" cy="3429000"/>
          </a:xfrm>
          <a:prstGeom prst="rect">
            <a:avLst/>
          </a:prstGeom>
          <a:blipFill>
            <a:blip r:embed="rId4">
              <a:alphaModFix/>
            </a:blip>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292850"/>
            <a:ext cx="8520600" cy="801000"/>
          </a:xfrm>
          <a:prstGeom prst="rect">
            <a:avLst/>
          </a:prstGeom>
          <a:solidFill>
            <a:srgbClr val="00FFFF"/>
          </a:solidFill>
        </p:spPr>
        <p:txBody>
          <a:bodyPr lIns="91425" tIns="91425" rIns="91425" bIns="91425" anchor="t" anchorCtr="0">
            <a:noAutofit/>
          </a:bodyPr>
          <a:lstStyle/>
          <a:p>
            <a:pPr lvl="0">
              <a:spcBef>
                <a:spcPts val="0"/>
              </a:spcBef>
              <a:buNone/>
            </a:pPr>
            <a:r>
              <a:rPr lang="en"/>
              <a:t>PITFALL # 2: The Danger of A single story.</a:t>
            </a:r>
          </a:p>
        </p:txBody>
      </p:sp>
      <p:sp>
        <p:nvSpPr>
          <p:cNvPr id="184" name="Shape 184"/>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sp>
        <p:nvSpPr>
          <p:cNvPr id="185" name="Shape 185">
            <a:hlinkClick r:id="rId3"/>
          </p:cNvPr>
          <p:cNvSpPr/>
          <p:nvPr/>
        </p:nvSpPr>
        <p:spPr>
          <a:xfrm>
            <a:off x="2286000" y="1295550"/>
            <a:ext cx="4572000" cy="3429000"/>
          </a:xfrm>
          <a:prstGeom prst="rect">
            <a:avLst/>
          </a:prstGeom>
          <a:blipFill>
            <a:blip r:embed="rId4">
              <a:alphaModFix/>
            </a:blip>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292850"/>
            <a:ext cx="8520600" cy="801000"/>
          </a:xfrm>
          <a:prstGeom prst="rect">
            <a:avLst/>
          </a:prstGeom>
          <a:solidFill>
            <a:srgbClr val="00FFFF"/>
          </a:solidFill>
        </p:spPr>
        <p:txBody>
          <a:bodyPr lIns="91425" tIns="91425" rIns="91425" bIns="91425" anchor="t" anchorCtr="0">
            <a:noAutofit/>
          </a:bodyPr>
          <a:lstStyle/>
          <a:p>
            <a:pPr lvl="0">
              <a:spcBef>
                <a:spcPts val="0"/>
              </a:spcBef>
              <a:buNone/>
            </a:pPr>
            <a:r>
              <a:rPr lang="en"/>
              <a:t>Keeping people on the train</a:t>
            </a:r>
          </a:p>
        </p:txBody>
      </p:sp>
      <p:sp>
        <p:nvSpPr>
          <p:cNvPr id="64" name="Shape 64"/>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solidFill>
                <a:srgbClr val="000000"/>
              </a:solidFill>
              <a:latin typeface="Merriweather"/>
              <a:ea typeface="Merriweather"/>
              <a:cs typeface="Merriweather"/>
              <a:sym typeface="Merriweather"/>
            </a:endParaRPr>
          </a:p>
          <a:p>
            <a:pPr lvl="0">
              <a:spcBef>
                <a:spcPts val="0"/>
              </a:spcBef>
              <a:buNone/>
            </a:pPr>
            <a:r>
              <a:rPr lang="en">
                <a:solidFill>
                  <a:srgbClr val="000000"/>
                </a:solidFill>
                <a:latin typeface="Merriweather"/>
                <a:ea typeface="Merriweather"/>
                <a:cs typeface="Merriweather"/>
                <a:sym typeface="Merriweather"/>
              </a:rPr>
              <a:t>We reach people who might not care about science and environment stories - or might not think they care</a:t>
            </a:r>
          </a:p>
          <a:p>
            <a:pPr lvl="0">
              <a:spcBef>
                <a:spcPts val="0"/>
              </a:spcBef>
              <a:buNone/>
            </a:pPr>
            <a:r>
              <a:rPr lang="en">
                <a:solidFill>
                  <a:srgbClr val="000000"/>
                </a:solidFill>
                <a:latin typeface="Merriweather"/>
                <a:ea typeface="Merriweather"/>
                <a:cs typeface="Merriweather"/>
                <a:sym typeface="Merriweather"/>
              </a:rPr>
              <a:t>“Drive time” listeners in Morning Edition and All Things Considered</a:t>
            </a:r>
          </a:p>
          <a:p>
            <a:pPr lvl="0">
              <a:spcBef>
                <a:spcPts val="0"/>
              </a:spcBef>
              <a:buNone/>
            </a:pPr>
            <a:endParaRPr>
              <a:solidFill>
                <a:srgbClr val="000000"/>
              </a:solidFill>
              <a:latin typeface="Merriweather"/>
              <a:ea typeface="Merriweather"/>
              <a:cs typeface="Merriweather"/>
              <a:sym typeface="Merriweather"/>
            </a:endParaRPr>
          </a:p>
          <a:p>
            <a:pPr lvl="0">
              <a:spcBef>
                <a:spcPts val="0"/>
              </a:spcBef>
              <a:buNone/>
            </a:pPr>
            <a:endParaRPr/>
          </a:p>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292850"/>
            <a:ext cx="8520600" cy="801000"/>
          </a:xfrm>
          <a:prstGeom prst="rect">
            <a:avLst/>
          </a:prstGeom>
          <a:solidFill>
            <a:srgbClr val="00FFFF"/>
          </a:solidFill>
        </p:spPr>
        <p:txBody>
          <a:bodyPr lIns="91425" tIns="91425" rIns="91425" bIns="91425" anchor="t" anchorCtr="0">
            <a:noAutofit/>
          </a:bodyPr>
          <a:lstStyle/>
          <a:p>
            <a:pPr lvl="0">
              <a:spcBef>
                <a:spcPts val="0"/>
              </a:spcBef>
              <a:buNone/>
            </a:pPr>
            <a:r>
              <a:rPr lang="en"/>
              <a:t>Embrace the gray areas.</a:t>
            </a:r>
          </a:p>
        </p:txBody>
      </p:sp>
      <p:sp>
        <p:nvSpPr>
          <p:cNvPr id="191" name="Shape 19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solidFill>
                  <a:srgbClr val="000000"/>
                </a:solidFill>
                <a:latin typeface="Merriweather"/>
                <a:ea typeface="Merriweather"/>
                <a:cs typeface="Merriweather"/>
                <a:sym typeface="Merriweather"/>
              </a:rPr>
              <a:t>“The simple story is </a:t>
            </a:r>
          </a:p>
          <a:p>
            <a:pPr lvl="0">
              <a:spcBef>
                <a:spcPts val="0"/>
              </a:spcBef>
              <a:buNone/>
            </a:pPr>
            <a:r>
              <a:rPr lang="en">
                <a:solidFill>
                  <a:srgbClr val="000000"/>
                </a:solidFill>
                <a:latin typeface="Merriweather"/>
                <a:ea typeface="Merriweather"/>
                <a:cs typeface="Merriweather"/>
                <a:sym typeface="Merriweather"/>
              </a:rPr>
              <a:t>often irresistibly </a:t>
            </a:r>
          </a:p>
          <a:p>
            <a:pPr lvl="0">
              <a:spcBef>
                <a:spcPts val="0"/>
              </a:spcBef>
              <a:buNone/>
            </a:pPr>
            <a:r>
              <a:rPr lang="en">
                <a:solidFill>
                  <a:srgbClr val="000000"/>
                </a:solidFill>
                <a:latin typeface="Merriweather"/>
                <a:ea typeface="Merriweather"/>
                <a:cs typeface="Merriweather"/>
                <a:sym typeface="Merriweather"/>
              </a:rPr>
              <a:t>attractive.”</a:t>
            </a:r>
          </a:p>
          <a:p>
            <a:pPr marL="457200" lvl="0" indent="-228600" rtl="0">
              <a:spcBef>
                <a:spcPts val="0"/>
              </a:spcBef>
              <a:buClr>
                <a:srgbClr val="000000"/>
              </a:buClr>
              <a:buFont typeface="Merriweather"/>
              <a:buChar char="-"/>
            </a:pPr>
            <a:r>
              <a:rPr lang="en">
                <a:solidFill>
                  <a:srgbClr val="000000"/>
                </a:solidFill>
                <a:latin typeface="Merriweather"/>
                <a:ea typeface="Merriweather"/>
                <a:cs typeface="Merriweather"/>
                <a:sym typeface="Merriweather"/>
              </a:rPr>
              <a:t>Rolf Peterson, Michigan Tech</a:t>
            </a:r>
          </a:p>
          <a:p>
            <a:pPr lvl="0">
              <a:spcBef>
                <a:spcPts val="0"/>
              </a:spcBef>
              <a:buNone/>
            </a:pPr>
            <a:r>
              <a:rPr lang="en">
                <a:latin typeface="Merriweather"/>
                <a:ea typeface="Merriweather"/>
                <a:cs typeface="Merriweather"/>
                <a:sym typeface="Merriweather"/>
              </a:rPr>
              <a:t> </a:t>
            </a:r>
          </a:p>
        </p:txBody>
      </p:sp>
      <p:sp>
        <p:nvSpPr>
          <p:cNvPr id="192" name="Shape 192">
            <a:hlinkClick r:id="rId3"/>
          </p:cNvPr>
          <p:cNvSpPr/>
          <p:nvPr/>
        </p:nvSpPr>
        <p:spPr>
          <a:xfrm>
            <a:off x="4260300" y="1184275"/>
            <a:ext cx="4572000" cy="3429000"/>
          </a:xfrm>
          <a:prstGeom prst="rect">
            <a:avLst/>
          </a:prstGeom>
          <a:blipFill>
            <a:blip r:embed="rId4">
              <a:alphaModFix/>
            </a:blip>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p:cNvPicPr preferRelativeResize="0"/>
          <p:nvPr/>
        </p:nvPicPr>
        <p:blipFill>
          <a:blip r:embed="rId3">
            <a:alphaModFix/>
          </a:blip>
          <a:stretch>
            <a:fillRect/>
          </a:stretch>
        </p:blipFill>
        <p:spPr>
          <a:xfrm>
            <a:off x="-554600" y="3316627"/>
            <a:ext cx="9144001" cy="1784195"/>
          </a:xfrm>
          <a:prstGeom prst="rect">
            <a:avLst/>
          </a:prstGeom>
          <a:noFill/>
          <a:ln>
            <a:noFill/>
          </a:ln>
        </p:spPr>
      </p:pic>
      <p:sp>
        <p:nvSpPr>
          <p:cNvPr id="198" name="Shape 198"/>
          <p:cNvSpPr txBox="1">
            <a:spLocks noGrp="1"/>
          </p:cNvSpPr>
          <p:nvPr>
            <p:ph type="title"/>
          </p:nvPr>
        </p:nvSpPr>
        <p:spPr>
          <a:xfrm>
            <a:off x="311700" y="373375"/>
            <a:ext cx="8520600" cy="801000"/>
          </a:xfrm>
          <a:prstGeom prst="rect">
            <a:avLst/>
          </a:prstGeom>
          <a:solidFill>
            <a:srgbClr val="00FFFF"/>
          </a:solidFill>
        </p:spPr>
        <p:txBody>
          <a:bodyPr lIns="91425" tIns="91425" rIns="91425" bIns="91425" anchor="t" anchorCtr="0">
            <a:noAutofit/>
          </a:bodyPr>
          <a:lstStyle/>
          <a:p>
            <a:pPr lvl="0">
              <a:spcBef>
                <a:spcPts val="0"/>
              </a:spcBef>
              <a:buNone/>
            </a:pPr>
            <a:r>
              <a:rPr lang="en"/>
              <a:t>PITFALL #3: Environmental news can be the worst.</a:t>
            </a:r>
          </a:p>
        </p:txBody>
      </p:sp>
      <p:sp>
        <p:nvSpPr>
          <p:cNvPr id="199" name="Shape 199"/>
          <p:cNvSpPr txBox="1">
            <a:spLocks noGrp="1"/>
          </p:cNvSpPr>
          <p:nvPr>
            <p:ph type="body" idx="1"/>
          </p:nvPr>
        </p:nvSpPr>
        <p:spPr>
          <a:xfrm>
            <a:off x="-89450" y="1228675"/>
            <a:ext cx="8520600" cy="33402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pic>
        <p:nvPicPr>
          <p:cNvPr id="200" name="Shape 200"/>
          <p:cNvPicPr preferRelativeResize="0"/>
          <p:nvPr/>
        </p:nvPicPr>
        <p:blipFill>
          <a:blip r:embed="rId4">
            <a:alphaModFix/>
          </a:blip>
          <a:stretch>
            <a:fillRect/>
          </a:stretch>
        </p:blipFill>
        <p:spPr>
          <a:xfrm>
            <a:off x="311700" y="1262004"/>
            <a:ext cx="9143998" cy="1034240"/>
          </a:xfrm>
          <a:prstGeom prst="rect">
            <a:avLst/>
          </a:prstGeom>
          <a:noFill/>
          <a:ln>
            <a:noFill/>
          </a:ln>
        </p:spPr>
      </p:pic>
      <p:pic>
        <p:nvPicPr>
          <p:cNvPr id="201" name="Shape 201"/>
          <p:cNvPicPr preferRelativeResize="0"/>
          <p:nvPr/>
        </p:nvPicPr>
        <p:blipFill>
          <a:blip r:embed="rId5">
            <a:alphaModFix/>
          </a:blip>
          <a:stretch>
            <a:fillRect/>
          </a:stretch>
        </p:blipFill>
        <p:spPr>
          <a:xfrm>
            <a:off x="1234400" y="2296250"/>
            <a:ext cx="8410198" cy="12050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11700" y="292850"/>
            <a:ext cx="8520600" cy="801000"/>
          </a:xfrm>
          <a:prstGeom prst="rect">
            <a:avLst/>
          </a:prstGeom>
          <a:solidFill>
            <a:srgbClr val="00FFFF"/>
          </a:solidFill>
        </p:spPr>
        <p:txBody>
          <a:bodyPr lIns="91425" tIns="91425" rIns="91425" bIns="91425" anchor="t" anchorCtr="0">
            <a:noAutofit/>
          </a:bodyPr>
          <a:lstStyle/>
          <a:p>
            <a:pPr lvl="0">
              <a:spcBef>
                <a:spcPts val="0"/>
              </a:spcBef>
              <a:buNone/>
            </a:pPr>
            <a:r>
              <a:rPr lang="en"/>
              <a:t>PITFALL # 4: Assumed knowledge</a:t>
            </a:r>
          </a:p>
        </p:txBody>
      </p:sp>
      <p:sp>
        <p:nvSpPr>
          <p:cNvPr id="207" name="Shape 20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208" name="Shape 208"/>
          <p:cNvPicPr preferRelativeResize="0"/>
          <p:nvPr/>
        </p:nvPicPr>
        <p:blipFill>
          <a:blip r:embed="rId3">
            <a:alphaModFix/>
          </a:blip>
          <a:stretch>
            <a:fillRect/>
          </a:stretch>
        </p:blipFill>
        <p:spPr>
          <a:xfrm>
            <a:off x="1123950" y="1419225"/>
            <a:ext cx="6896100" cy="23050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700" y="292850"/>
            <a:ext cx="8520600" cy="801000"/>
          </a:xfrm>
          <a:prstGeom prst="rect">
            <a:avLst/>
          </a:prstGeom>
          <a:solidFill>
            <a:srgbClr val="00FFFF"/>
          </a:solidFill>
        </p:spPr>
        <p:txBody>
          <a:bodyPr lIns="91425" tIns="91425" rIns="91425" bIns="91425" anchor="t" anchorCtr="0">
            <a:noAutofit/>
          </a:bodyPr>
          <a:lstStyle/>
          <a:p>
            <a:pPr lvl="0">
              <a:spcBef>
                <a:spcPts val="0"/>
              </a:spcBef>
              <a:buNone/>
            </a:pPr>
            <a:r>
              <a:rPr lang="en"/>
              <a:t>Making connections: finding what matters </a:t>
            </a:r>
          </a:p>
        </p:txBody>
      </p:sp>
      <p:sp>
        <p:nvSpPr>
          <p:cNvPr id="214" name="Shape 214"/>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sp>
        <p:nvSpPr>
          <p:cNvPr id="215" name="Shape 215">
            <a:hlinkClick r:id="rId3"/>
          </p:cNvPr>
          <p:cNvSpPr/>
          <p:nvPr/>
        </p:nvSpPr>
        <p:spPr>
          <a:xfrm>
            <a:off x="1411975" y="1093850"/>
            <a:ext cx="1584674" cy="1111950"/>
          </a:xfrm>
          <a:prstGeom prst="rect">
            <a:avLst/>
          </a:prstGeom>
          <a:blipFill>
            <a:blip r:embed="rId4">
              <a:alphaModFix/>
            </a:blip>
            <a:stretch>
              <a:fillRect/>
            </a:stretch>
          </a:blipFill>
          <a:ln>
            <a:noFill/>
          </a:ln>
        </p:spPr>
      </p:sp>
      <p:pic>
        <p:nvPicPr>
          <p:cNvPr id="216" name="Shape 216"/>
          <p:cNvPicPr preferRelativeResize="0"/>
          <p:nvPr/>
        </p:nvPicPr>
        <p:blipFill>
          <a:blip r:embed="rId5">
            <a:alphaModFix/>
          </a:blip>
          <a:stretch>
            <a:fillRect/>
          </a:stretch>
        </p:blipFill>
        <p:spPr>
          <a:xfrm>
            <a:off x="1867275" y="1093850"/>
            <a:ext cx="5409449" cy="40571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Take home message</a:t>
            </a:r>
          </a:p>
        </p:txBody>
      </p:sp>
      <p:sp>
        <p:nvSpPr>
          <p:cNvPr id="222" name="Shape 222"/>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solidFill>
                  <a:srgbClr val="000000"/>
                </a:solidFill>
                <a:latin typeface="Merriweather"/>
                <a:ea typeface="Merriweather"/>
                <a:cs typeface="Merriweather"/>
                <a:sym typeface="Merriweather"/>
              </a:rPr>
              <a:t>Tell one story per story.</a:t>
            </a:r>
          </a:p>
          <a:p>
            <a:pPr lvl="0">
              <a:spcBef>
                <a:spcPts val="0"/>
              </a:spcBef>
              <a:buNone/>
            </a:pPr>
            <a:r>
              <a:rPr lang="en">
                <a:solidFill>
                  <a:srgbClr val="000000"/>
                </a:solidFill>
                <a:latin typeface="Merriweather"/>
                <a:ea typeface="Merriweather"/>
                <a:cs typeface="Merriweather"/>
                <a:sym typeface="Merriweather"/>
              </a:rPr>
              <a:t>Start with a clear focus statement. </a:t>
            </a:r>
          </a:p>
          <a:p>
            <a:pPr lvl="0">
              <a:spcBef>
                <a:spcPts val="0"/>
              </a:spcBef>
              <a:buNone/>
            </a:pPr>
            <a:r>
              <a:rPr lang="en">
                <a:solidFill>
                  <a:srgbClr val="000000"/>
                </a:solidFill>
                <a:latin typeface="Merriweather"/>
                <a:ea typeface="Merriweather"/>
                <a:cs typeface="Merriweather"/>
                <a:sym typeface="Merriweather"/>
              </a:rPr>
              <a:t>Be careful with jargon: define it if you use it.</a:t>
            </a:r>
          </a:p>
          <a:p>
            <a:pPr lvl="0">
              <a:spcBef>
                <a:spcPts val="0"/>
              </a:spcBef>
              <a:buNone/>
            </a:pPr>
            <a:r>
              <a:rPr lang="en">
                <a:solidFill>
                  <a:srgbClr val="000000"/>
                </a:solidFill>
                <a:latin typeface="Merriweather"/>
                <a:ea typeface="Merriweather"/>
                <a:cs typeface="Merriweather"/>
                <a:sym typeface="Merriweather"/>
              </a:rPr>
              <a:t>Write like you talk. Be conversational.</a:t>
            </a:r>
          </a:p>
          <a:p>
            <a:pPr lvl="0">
              <a:spcBef>
                <a:spcPts val="0"/>
              </a:spcBef>
              <a:buNone/>
            </a:pPr>
            <a:r>
              <a:rPr lang="en">
                <a:solidFill>
                  <a:srgbClr val="000000"/>
                </a:solidFill>
                <a:latin typeface="Merriweather"/>
                <a:ea typeface="Merriweather"/>
                <a:cs typeface="Merriweather"/>
                <a:sym typeface="Merriweather"/>
              </a:rPr>
              <a:t>Don’t be afraid to reveal your humanity.</a:t>
            </a:r>
          </a:p>
          <a:p>
            <a:pPr lvl="0">
              <a:spcBef>
                <a:spcPts val="0"/>
              </a:spcBef>
              <a:buNone/>
            </a:pPr>
            <a:r>
              <a:rPr lang="en">
                <a:solidFill>
                  <a:srgbClr val="000000"/>
                </a:solidFill>
                <a:latin typeface="Merriweather"/>
                <a:ea typeface="Merriweather"/>
                <a:cs typeface="Merriweather"/>
                <a:sym typeface="Merriweather"/>
              </a:rPr>
              <a:t>Find out what matters to your audience and talk to them in a relatable way.</a:t>
            </a:r>
          </a:p>
        </p:txBody>
      </p:sp>
      <p:pic>
        <p:nvPicPr>
          <p:cNvPr id="223" name="Shape 223"/>
          <p:cNvPicPr preferRelativeResize="0"/>
          <p:nvPr/>
        </p:nvPicPr>
        <p:blipFill>
          <a:blip r:embed="rId3">
            <a:alphaModFix/>
          </a:blip>
          <a:stretch>
            <a:fillRect/>
          </a:stretch>
        </p:blipFill>
        <p:spPr>
          <a:xfrm>
            <a:off x="6831037" y="861275"/>
            <a:ext cx="1457325" cy="2133600"/>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a:p>
        </p:txBody>
      </p:sp>
      <p:sp>
        <p:nvSpPr>
          <p:cNvPr id="229" name="Shape 229"/>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230" name="Shape 230"/>
          <p:cNvPicPr preferRelativeResize="0"/>
          <p:nvPr/>
        </p:nvPicPr>
        <p:blipFill>
          <a:blip r:embed="rId3">
            <a:alphaModFix/>
          </a:blip>
          <a:stretch>
            <a:fillRect/>
          </a:stretch>
        </p:blipFill>
        <p:spPr>
          <a:xfrm>
            <a:off x="311696" y="1228675"/>
            <a:ext cx="4918800" cy="3533350"/>
          </a:xfrm>
          <a:prstGeom prst="rect">
            <a:avLst/>
          </a:prstGeom>
          <a:noFill/>
          <a:ln>
            <a:noFill/>
          </a:ln>
        </p:spPr>
      </p:pic>
      <p:sp>
        <p:nvSpPr>
          <p:cNvPr id="231" name="Shape 231"/>
          <p:cNvSpPr txBox="1"/>
          <p:nvPr/>
        </p:nvSpPr>
        <p:spPr>
          <a:xfrm>
            <a:off x="5644425" y="1869550"/>
            <a:ext cx="5152500" cy="601200"/>
          </a:xfrm>
          <a:prstGeom prst="rect">
            <a:avLst/>
          </a:prstGeom>
          <a:noFill/>
          <a:ln>
            <a:noFill/>
          </a:ln>
        </p:spPr>
        <p:txBody>
          <a:bodyPr lIns="91425" tIns="91425" rIns="91425" bIns="91425" anchor="t" anchorCtr="0">
            <a:noAutofit/>
          </a:bodyPr>
          <a:lstStyle/>
          <a:p>
            <a:pPr lvl="0">
              <a:spcBef>
                <a:spcPts val="0"/>
              </a:spcBef>
              <a:buNone/>
            </a:pPr>
            <a:r>
              <a:rPr lang="en">
                <a:latin typeface="Merriweather"/>
                <a:ea typeface="Merriweather"/>
                <a:cs typeface="Merriweather"/>
                <a:sym typeface="Merriweather"/>
              </a:rPr>
              <a:t>The Environment Report airs</a:t>
            </a:r>
          </a:p>
          <a:p>
            <a:pPr lvl="0">
              <a:spcBef>
                <a:spcPts val="0"/>
              </a:spcBef>
              <a:buNone/>
            </a:pPr>
            <a:r>
              <a:rPr lang="en">
                <a:latin typeface="Merriweather"/>
                <a:ea typeface="Merriweather"/>
                <a:cs typeface="Merriweather"/>
                <a:sym typeface="Merriweather"/>
              </a:rPr>
              <a:t>Tuesdays and Thursdays </a:t>
            </a:r>
          </a:p>
          <a:p>
            <a:pPr lvl="0">
              <a:spcBef>
                <a:spcPts val="0"/>
              </a:spcBef>
              <a:buNone/>
            </a:pPr>
            <a:r>
              <a:rPr lang="en">
                <a:latin typeface="Merriweather"/>
                <a:ea typeface="Merriweather"/>
                <a:cs typeface="Merriweather"/>
                <a:sym typeface="Merriweather"/>
              </a:rPr>
              <a:t>at 8:50am and 5:45pm</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292850"/>
            <a:ext cx="8520600" cy="801000"/>
          </a:xfrm>
          <a:prstGeom prst="rect">
            <a:avLst/>
          </a:prstGeom>
          <a:solidFill>
            <a:srgbClr val="00FFFF"/>
          </a:solidFill>
        </p:spPr>
        <p:txBody>
          <a:bodyPr lIns="91425" tIns="91425" rIns="91425" bIns="91425" anchor="t" anchorCtr="0">
            <a:noAutofit/>
          </a:bodyPr>
          <a:lstStyle/>
          <a:p>
            <a:pPr lvl="0">
              <a:spcBef>
                <a:spcPts val="0"/>
              </a:spcBef>
              <a:buNone/>
            </a:pPr>
            <a:r>
              <a:rPr lang="en"/>
              <a:t>Talk to one person</a:t>
            </a:r>
          </a:p>
        </p:txBody>
      </p:sp>
      <p:sp>
        <p:nvSpPr>
          <p:cNvPr id="70" name="Shape 70"/>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solidFill>
                <a:srgbClr val="000000"/>
              </a:solidFill>
              <a:latin typeface="Merriweather"/>
              <a:ea typeface="Merriweather"/>
              <a:cs typeface="Merriweather"/>
              <a:sym typeface="Merriweather"/>
            </a:endParaRPr>
          </a:p>
          <a:p>
            <a:pPr lvl="0">
              <a:spcBef>
                <a:spcPts val="0"/>
              </a:spcBef>
              <a:buNone/>
            </a:pPr>
            <a:endParaRPr>
              <a:solidFill>
                <a:srgbClr val="000000"/>
              </a:solidFill>
              <a:latin typeface="Merriweather"/>
              <a:ea typeface="Merriweather"/>
              <a:cs typeface="Merriweather"/>
              <a:sym typeface="Merriweather"/>
            </a:endParaRPr>
          </a:p>
          <a:p>
            <a:pPr lvl="0">
              <a:spcBef>
                <a:spcPts val="0"/>
              </a:spcBef>
              <a:buNone/>
            </a:pPr>
            <a:r>
              <a:rPr lang="en">
                <a:solidFill>
                  <a:srgbClr val="000000"/>
                </a:solidFill>
                <a:latin typeface="Merriweather"/>
                <a:ea typeface="Merriweather"/>
                <a:cs typeface="Merriweather"/>
                <a:sym typeface="Merriweather"/>
              </a:rPr>
              <a:t>We reach more than 500,000 people each week, but we talk to just one person at a time. </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p:cNvPicPr preferRelativeResize="0"/>
          <p:nvPr/>
        </p:nvPicPr>
        <p:blipFill rotWithShape="1">
          <a:blip r:embed="rId3">
            <a:alphaModFix/>
          </a:blip>
          <a:srcRect t="-5180" b="5180"/>
          <a:stretch/>
        </p:blipFill>
        <p:spPr>
          <a:xfrm>
            <a:off x="1413675" y="671512"/>
            <a:ext cx="5734050" cy="3800475"/>
          </a:xfrm>
          <a:prstGeom prst="rect">
            <a:avLst/>
          </a:prstGeom>
          <a:noFill/>
          <a:ln>
            <a:noFill/>
          </a:ln>
        </p:spPr>
      </p:pic>
      <p:sp>
        <p:nvSpPr>
          <p:cNvPr id="76" name="Shape 76"/>
          <p:cNvSpPr txBox="1"/>
          <p:nvPr/>
        </p:nvSpPr>
        <p:spPr>
          <a:xfrm>
            <a:off x="5143500" y="4401050"/>
            <a:ext cx="5152500" cy="601200"/>
          </a:xfrm>
          <a:prstGeom prst="rect">
            <a:avLst/>
          </a:prstGeom>
          <a:noFill/>
          <a:ln>
            <a:noFill/>
          </a:ln>
        </p:spPr>
        <p:txBody>
          <a:bodyPr lIns="91425" tIns="91425" rIns="91425" bIns="91425" anchor="t" anchorCtr="0">
            <a:noAutofit/>
          </a:bodyPr>
          <a:lstStyle/>
          <a:p>
            <a:pPr lvl="0">
              <a:spcBef>
                <a:spcPts val="0"/>
              </a:spcBef>
              <a:buNone/>
            </a:pPr>
            <a:r>
              <a:rPr lang="en"/>
              <a:t>Pew Research Center</a:t>
            </a:r>
          </a:p>
        </p:txBody>
      </p:sp>
      <p:sp>
        <p:nvSpPr>
          <p:cNvPr id="77" name="Shape 77"/>
          <p:cNvSpPr txBox="1"/>
          <p:nvPr/>
        </p:nvSpPr>
        <p:spPr>
          <a:xfrm>
            <a:off x="1413675" y="214675"/>
            <a:ext cx="5152500" cy="601200"/>
          </a:xfrm>
          <a:prstGeom prst="rect">
            <a:avLst/>
          </a:prstGeom>
          <a:noFill/>
          <a:ln>
            <a:noFill/>
          </a:ln>
        </p:spPr>
        <p:txBody>
          <a:bodyPr lIns="91425" tIns="91425" rIns="91425" bIns="91425" anchor="t" anchorCtr="0">
            <a:noAutofit/>
          </a:bodyPr>
          <a:lstStyle/>
          <a:p>
            <a:pPr lvl="0">
              <a:spcBef>
                <a:spcPts val="0"/>
              </a:spcBef>
              <a:buNone/>
            </a:pPr>
            <a:r>
              <a:rPr lang="en" sz="4200" b="1">
                <a:latin typeface="Amatic SC"/>
                <a:ea typeface="Amatic SC"/>
                <a:cs typeface="Amatic SC"/>
                <a:sym typeface="Amatic SC"/>
              </a:rPr>
              <a:t>More ways to connect </a:t>
            </a:r>
          </a:p>
        </p:txBody>
      </p:sp>
      <p:sp>
        <p:nvSpPr>
          <p:cNvPr id="78" name="Shape 78"/>
          <p:cNvSpPr txBox="1"/>
          <p:nvPr/>
        </p:nvSpPr>
        <p:spPr>
          <a:xfrm>
            <a:off x="697725" y="1350725"/>
            <a:ext cx="5152500" cy="6012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212350"/>
            <a:ext cx="8520600" cy="801000"/>
          </a:xfrm>
          <a:prstGeom prst="rect">
            <a:avLst/>
          </a:prstGeom>
        </p:spPr>
        <p:txBody>
          <a:bodyPr lIns="91425" tIns="91425" rIns="91425" bIns="91425" anchor="t" anchorCtr="0">
            <a:noAutofit/>
          </a:bodyPr>
          <a:lstStyle/>
          <a:p>
            <a:pPr lvl="0">
              <a:spcBef>
                <a:spcPts val="0"/>
              </a:spcBef>
              <a:buNone/>
            </a:pPr>
            <a:r>
              <a:rPr lang="en"/>
              <a:t>We tell every story twice.</a:t>
            </a:r>
          </a:p>
        </p:txBody>
      </p:sp>
      <p:sp>
        <p:nvSpPr>
          <p:cNvPr id="84" name="Shape 84"/>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85" name="Shape 85"/>
          <p:cNvPicPr preferRelativeResize="0"/>
          <p:nvPr/>
        </p:nvPicPr>
        <p:blipFill>
          <a:blip r:embed="rId3">
            <a:alphaModFix/>
          </a:blip>
          <a:stretch>
            <a:fillRect/>
          </a:stretch>
        </p:blipFill>
        <p:spPr>
          <a:xfrm>
            <a:off x="4884100" y="1368475"/>
            <a:ext cx="3778175" cy="3200400"/>
          </a:xfrm>
          <a:prstGeom prst="rect">
            <a:avLst/>
          </a:prstGeom>
          <a:noFill/>
          <a:ln>
            <a:noFill/>
          </a:ln>
        </p:spPr>
      </p:pic>
      <p:pic>
        <p:nvPicPr>
          <p:cNvPr id="86" name="Shape 86"/>
          <p:cNvPicPr preferRelativeResize="0"/>
          <p:nvPr/>
        </p:nvPicPr>
        <p:blipFill>
          <a:blip r:embed="rId4">
            <a:alphaModFix/>
          </a:blip>
          <a:stretch>
            <a:fillRect/>
          </a:stretch>
        </p:blipFill>
        <p:spPr>
          <a:xfrm>
            <a:off x="187850" y="1228675"/>
            <a:ext cx="4553124" cy="38153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292850"/>
            <a:ext cx="8520600" cy="801000"/>
          </a:xfrm>
          <a:prstGeom prst="rect">
            <a:avLst/>
          </a:prstGeom>
          <a:solidFill>
            <a:srgbClr val="00FFFF"/>
          </a:solidFill>
        </p:spPr>
        <p:txBody>
          <a:bodyPr lIns="91425" tIns="91425" rIns="91425" bIns="91425" anchor="t" anchorCtr="0">
            <a:noAutofit/>
          </a:bodyPr>
          <a:lstStyle/>
          <a:p>
            <a:pPr lvl="0">
              <a:spcBef>
                <a:spcPts val="0"/>
              </a:spcBef>
              <a:buNone/>
            </a:pPr>
            <a:r>
              <a:rPr lang="en"/>
              <a:t>Embrace multiple platforms for storytelling</a:t>
            </a:r>
          </a:p>
        </p:txBody>
      </p:sp>
      <p:sp>
        <p:nvSpPr>
          <p:cNvPr id="92" name="Shape 92"/>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t> </a:t>
            </a:r>
          </a:p>
        </p:txBody>
      </p:sp>
      <p:pic>
        <p:nvPicPr>
          <p:cNvPr id="93" name="Shape 93"/>
          <p:cNvPicPr preferRelativeResize="0"/>
          <p:nvPr/>
        </p:nvPicPr>
        <p:blipFill>
          <a:blip r:embed="rId3">
            <a:alphaModFix/>
          </a:blip>
          <a:stretch>
            <a:fillRect/>
          </a:stretch>
        </p:blipFill>
        <p:spPr>
          <a:xfrm>
            <a:off x="311700" y="1331349"/>
            <a:ext cx="5662675" cy="31348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292850"/>
            <a:ext cx="8520600" cy="801000"/>
          </a:xfrm>
          <a:prstGeom prst="rect">
            <a:avLst/>
          </a:prstGeom>
          <a:solidFill>
            <a:srgbClr val="00FFFF"/>
          </a:solidFill>
        </p:spPr>
        <p:txBody>
          <a:bodyPr lIns="91425" tIns="91425" rIns="91425" bIns="91425" anchor="t" anchorCtr="0">
            <a:noAutofit/>
          </a:bodyPr>
          <a:lstStyle/>
          <a:p>
            <a:pPr lvl="0">
              <a:spcBef>
                <a:spcPts val="0"/>
              </a:spcBef>
              <a:buNone/>
            </a:pPr>
            <a:r>
              <a:rPr lang="en"/>
              <a:t>David candow, the host whisperer</a:t>
            </a:r>
          </a:p>
        </p:txBody>
      </p:sp>
      <p:sp>
        <p:nvSpPr>
          <p:cNvPr id="99" name="Shape 99"/>
          <p:cNvSpPr txBox="1">
            <a:spLocks noGrp="1"/>
          </p:cNvSpPr>
          <p:nvPr>
            <p:ph type="body" idx="1"/>
          </p:nvPr>
        </p:nvSpPr>
        <p:spPr>
          <a:xfrm>
            <a:off x="311700" y="1228675"/>
            <a:ext cx="2622300" cy="3422700"/>
          </a:xfrm>
          <a:prstGeom prst="rect">
            <a:avLst/>
          </a:prstGeom>
        </p:spPr>
        <p:txBody>
          <a:bodyPr lIns="91425" tIns="91425" rIns="91425" bIns="91425" anchor="t" anchorCtr="0">
            <a:noAutofit/>
          </a:bodyPr>
          <a:lstStyle/>
          <a:p>
            <a:pPr lvl="0">
              <a:spcBef>
                <a:spcPts val="0"/>
              </a:spcBef>
              <a:buNone/>
            </a:pPr>
            <a:r>
              <a:rPr lang="en">
                <a:solidFill>
                  <a:srgbClr val="000000"/>
                </a:solidFill>
                <a:latin typeface="Merriweather"/>
                <a:ea typeface="Merriweather"/>
                <a:cs typeface="Merriweather"/>
                <a:sym typeface="Merriweather"/>
              </a:rPr>
              <a:t>“Nothing is more compelling to the human ear than the sound of another human voice.” </a:t>
            </a:r>
          </a:p>
          <a:p>
            <a:pPr lvl="0">
              <a:spcBef>
                <a:spcPts val="0"/>
              </a:spcBef>
              <a:buNone/>
            </a:pPr>
            <a:r>
              <a:rPr lang="en">
                <a:solidFill>
                  <a:srgbClr val="000000"/>
                </a:solidFill>
                <a:latin typeface="Merriweather"/>
                <a:ea typeface="Merriweather"/>
                <a:cs typeface="Merriweather"/>
                <a:sym typeface="Merriweather"/>
              </a:rPr>
              <a:t>-David Candow</a:t>
            </a:r>
          </a:p>
        </p:txBody>
      </p:sp>
      <p:pic>
        <p:nvPicPr>
          <p:cNvPr id="100" name="Shape 100"/>
          <p:cNvPicPr preferRelativeResize="0"/>
          <p:nvPr/>
        </p:nvPicPr>
        <p:blipFill>
          <a:blip r:embed="rId3">
            <a:alphaModFix/>
          </a:blip>
          <a:stretch>
            <a:fillRect/>
          </a:stretch>
        </p:blipFill>
        <p:spPr>
          <a:xfrm>
            <a:off x="3822150" y="1228675"/>
            <a:ext cx="5010150" cy="3752850"/>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2074" y="1123950"/>
            <a:ext cx="5010150" cy="3752850"/>
          </a:xfrm>
          <a:prstGeom prst="rect">
            <a:avLst/>
          </a:prstGeom>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292850"/>
            <a:ext cx="8520600" cy="801000"/>
          </a:xfrm>
          <a:prstGeom prst="rect">
            <a:avLst/>
          </a:prstGeom>
          <a:solidFill>
            <a:srgbClr val="00FFFF"/>
          </a:solidFill>
        </p:spPr>
        <p:txBody>
          <a:bodyPr lIns="91425" tIns="91425" rIns="91425" bIns="91425" anchor="t" anchorCtr="0">
            <a:noAutofit/>
          </a:bodyPr>
          <a:lstStyle/>
          <a:p>
            <a:pPr lvl="0">
              <a:spcBef>
                <a:spcPts val="0"/>
              </a:spcBef>
              <a:buNone/>
            </a:pPr>
            <a:r>
              <a:rPr lang="en"/>
              <a:t>Why should we care?</a:t>
            </a:r>
          </a:p>
        </p:txBody>
      </p:sp>
      <p:sp>
        <p:nvSpPr>
          <p:cNvPr id="106" name="Shape 106"/>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solidFill>
                <a:srgbClr val="000000"/>
              </a:solidFill>
              <a:latin typeface="Merriweather"/>
              <a:ea typeface="Merriweather"/>
              <a:cs typeface="Merriweather"/>
              <a:sym typeface="Merriweather"/>
            </a:endParaRPr>
          </a:p>
          <a:p>
            <a:pPr lvl="0">
              <a:spcBef>
                <a:spcPts val="0"/>
              </a:spcBef>
              <a:buNone/>
            </a:pPr>
            <a:endParaRPr>
              <a:solidFill>
                <a:srgbClr val="000000"/>
              </a:solidFill>
              <a:latin typeface="Merriweather"/>
              <a:ea typeface="Merriweather"/>
              <a:cs typeface="Merriweather"/>
              <a:sym typeface="Merriweather"/>
            </a:endParaRPr>
          </a:p>
          <a:p>
            <a:pPr lvl="0">
              <a:spcBef>
                <a:spcPts val="0"/>
              </a:spcBef>
              <a:buNone/>
            </a:pPr>
            <a:r>
              <a:rPr lang="en">
                <a:solidFill>
                  <a:srgbClr val="000000"/>
                </a:solidFill>
                <a:latin typeface="Merriweather"/>
                <a:ea typeface="Merriweather"/>
                <a:cs typeface="Merriweather"/>
                <a:sym typeface="Merriweather"/>
              </a:rPr>
              <a:t>Understanding why you care about what you’re telling me to care about.</a:t>
            </a:r>
          </a:p>
          <a:p>
            <a:pPr lvl="0">
              <a:spcBef>
                <a:spcPts val="0"/>
              </a:spcBef>
              <a:buNone/>
            </a:pPr>
            <a:r>
              <a:rPr lang="en">
                <a:solidFill>
                  <a:srgbClr val="000000"/>
                </a:solidFill>
                <a:latin typeface="Merriweather"/>
                <a:ea typeface="Merriweather"/>
                <a:cs typeface="Merriweather"/>
                <a:sym typeface="Merriweather"/>
              </a:rPr>
              <a:t>And - why should it matter to me?</a:t>
            </a:r>
          </a:p>
          <a:p>
            <a:pPr lvl="0">
              <a:spcBef>
                <a:spcPts val="0"/>
              </a:spcBef>
              <a:buNone/>
            </a:pPr>
            <a:endParaRPr>
              <a:solidFill>
                <a:srgbClr val="000000"/>
              </a:solidFill>
              <a:latin typeface="Merriweather"/>
              <a:ea typeface="Merriweather"/>
              <a:cs typeface="Merriweather"/>
              <a:sym typeface="Merriweather"/>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dirty="0"/>
          </a:p>
        </p:txBody>
      </p:sp>
      <p:sp>
        <p:nvSpPr>
          <p:cNvPr id="112" name="Shape 112"/>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sp>
        <p:nvSpPr>
          <p:cNvPr id="113" name="Shape 113">
            <a:hlinkClick r:id="rId3"/>
          </p:cNvPr>
          <p:cNvSpPr/>
          <p:nvPr/>
        </p:nvSpPr>
        <p:spPr>
          <a:xfrm>
            <a:off x="311700" y="1228675"/>
            <a:ext cx="4572000" cy="3429000"/>
          </a:xfrm>
          <a:prstGeom prst="rect">
            <a:avLst/>
          </a:prstGeom>
          <a:blipFill>
            <a:blip r:embed="rId4">
              <a:alphaModFix/>
            </a:blip>
            <a:stretch>
              <a:fillRect/>
            </a:stretch>
          </a:blipFill>
          <a:ln>
            <a:noFill/>
          </a:ln>
        </p:spPr>
      </p:sp>
      <p:sp>
        <p:nvSpPr>
          <p:cNvPr id="114" name="Shape 114"/>
          <p:cNvSpPr txBox="1"/>
          <p:nvPr/>
        </p:nvSpPr>
        <p:spPr>
          <a:xfrm>
            <a:off x="4883700" y="1431225"/>
            <a:ext cx="5152500" cy="601200"/>
          </a:xfrm>
          <a:prstGeom prst="rect">
            <a:avLst/>
          </a:prstGeom>
          <a:noFill/>
          <a:ln>
            <a:noFill/>
          </a:ln>
        </p:spPr>
        <p:txBody>
          <a:bodyPr lIns="91425" tIns="91425" rIns="91425" bIns="91425" anchor="t" anchorCtr="0">
            <a:noAutofit/>
          </a:bodyPr>
          <a:lstStyle/>
          <a:p>
            <a:pPr lvl="0">
              <a:spcBef>
                <a:spcPts val="0"/>
              </a:spcBef>
              <a:buNone/>
            </a:pPr>
            <a:r>
              <a:rPr lang="en" dirty="0">
                <a:latin typeface="Merriweather"/>
                <a:ea typeface="Merriweather"/>
                <a:cs typeface="Merriweather"/>
                <a:sym typeface="Merriweather"/>
              </a:rPr>
              <a:t>Gerry Smith </a:t>
            </a:r>
            <a:endParaRPr lang="en" dirty="0" smtClean="0">
              <a:latin typeface="Merriweather"/>
              <a:ea typeface="Merriweather"/>
              <a:cs typeface="Merriweather"/>
              <a:sym typeface="Merriweather"/>
            </a:endParaRPr>
          </a:p>
          <a:p>
            <a:pPr lvl="0">
              <a:spcBef>
                <a:spcPts val="0"/>
              </a:spcBef>
              <a:buNone/>
            </a:pPr>
            <a:r>
              <a:rPr lang="en" dirty="0" smtClean="0">
                <a:latin typeface="Merriweather"/>
                <a:ea typeface="Merriweather"/>
                <a:cs typeface="Merriweather"/>
                <a:sym typeface="Merriweather"/>
              </a:rPr>
              <a:t>and </a:t>
            </a:r>
            <a:r>
              <a:rPr lang="en" dirty="0">
                <a:latin typeface="Merriweather"/>
                <a:ea typeface="Merriweather"/>
                <a:cs typeface="Merriweather"/>
                <a:sym typeface="Merriweather"/>
              </a:rPr>
              <a:t>the </a:t>
            </a:r>
            <a:r>
              <a:rPr lang="en" dirty="0" smtClean="0">
                <a:latin typeface="Merriweather"/>
                <a:ea typeface="Merriweather"/>
                <a:cs typeface="Merriweather"/>
                <a:sym typeface="Merriweather"/>
              </a:rPr>
              <a:t>Great </a:t>
            </a:r>
            <a:r>
              <a:rPr lang="en" dirty="0">
                <a:latin typeface="Merriweather"/>
                <a:ea typeface="Merriweather"/>
                <a:cs typeface="Merriweather"/>
                <a:sym typeface="Merriweather"/>
              </a:rPr>
              <a:t>Gray Owl </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1965</Words>
  <Application>Microsoft Office PowerPoint</Application>
  <PresentationFormat>On-screen Show (16:9)</PresentationFormat>
  <Paragraphs>99</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Amatic SC</vt:lpstr>
      <vt:lpstr>Alegreya</vt:lpstr>
      <vt:lpstr>Merriweather</vt:lpstr>
      <vt:lpstr>Source Code Pro</vt:lpstr>
      <vt:lpstr>beach-day</vt:lpstr>
      <vt:lpstr>What’s under a rock is interesting.  But why should we care?</vt:lpstr>
      <vt:lpstr>Keeping people on the train</vt:lpstr>
      <vt:lpstr>Talk to one person</vt:lpstr>
      <vt:lpstr>PowerPoint Presentation</vt:lpstr>
      <vt:lpstr>We tell every story twice.</vt:lpstr>
      <vt:lpstr>Embrace multiple platforms for storytelling</vt:lpstr>
      <vt:lpstr>David candow, the host whisperer</vt:lpstr>
      <vt:lpstr>Why should we care?</vt:lpstr>
      <vt:lpstr>PowerPoint Presentation</vt:lpstr>
      <vt:lpstr>The Focus Statement</vt:lpstr>
      <vt:lpstr>The basics</vt:lpstr>
      <vt:lpstr>THe story’s in the details: the what and the how</vt:lpstr>
      <vt:lpstr>Connecting to the person behind the science</vt:lpstr>
      <vt:lpstr>PITFALL # 1: jargon</vt:lpstr>
      <vt:lpstr>Talk like you’re talking to a guy at the bar</vt:lpstr>
      <vt:lpstr>Be conversational</vt:lpstr>
      <vt:lpstr>But sometimes that just leads to more confusion.</vt:lpstr>
      <vt:lpstr>Cyanobacteria v. Algae</vt:lpstr>
      <vt:lpstr>PITFALL # 2: The Danger of A single story.</vt:lpstr>
      <vt:lpstr>Embrace the gray areas.</vt:lpstr>
      <vt:lpstr>PITFALL #3: Environmental news can be the worst.</vt:lpstr>
      <vt:lpstr>PITFALL # 4: Assumed knowledge</vt:lpstr>
      <vt:lpstr>Making connections: finding what matters </vt:lpstr>
      <vt:lpstr>Take home message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under a rock is interesting.  But why should we care?</dc:title>
  <dc:creator>Williams, Rebecca</dc:creator>
  <cp:lastModifiedBy>Latimore, Jo</cp:lastModifiedBy>
  <cp:revision>5</cp:revision>
  <dcterms:modified xsi:type="dcterms:W3CDTF">2016-05-16T14:57:46Z</dcterms:modified>
  <cp:contentStatus/>
</cp:coreProperties>
</file>